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60"/>
  </p:normalViewPr>
  <p:slideViewPr>
    <p:cSldViewPr snapToGrid="0">
      <p:cViewPr varScale="1">
        <p:scale>
          <a:sx n="64" d="100"/>
          <a:sy n="64" d="100"/>
        </p:scale>
        <p:origin x="23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706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699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85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931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708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062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883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187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57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870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054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30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C3F98D0-81D3-37C2-FD30-877F6AA4F875}"/>
              </a:ext>
            </a:extLst>
          </p:cNvPr>
          <p:cNvSpPr/>
          <p:nvPr/>
        </p:nvSpPr>
        <p:spPr>
          <a:xfrm>
            <a:off x="389744" y="299803"/>
            <a:ext cx="4527030" cy="12591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9C2330-A337-CEDA-7977-499C6B7F5689}"/>
              </a:ext>
            </a:extLst>
          </p:cNvPr>
          <p:cNvSpPr txBox="1"/>
          <p:nvPr/>
        </p:nvSpPr>
        <p:spPr>
          <a:xfrm>
            <a:off x="389744" y="559659"/>
            <a:ext cx="45270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dirty="0"/>
              <a:t>通信タイトル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9AFFB3B-0C0D-B514-CD0A-06891C15B333}"/>
              </a:ext>
            </a:extLst>
          </p:cNvPr>
          <p:cNvSpPr/>
          <p:nvPr/>
        </p:nvSpPr>
        <p:spPr>
          <a:xfrm>
            <a:off x="4916773" y="299802"/>
            <a:ext cx="1531495" cy="12591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C94F63C-22B4-6685-546D-73C9F8FB6178}"/>
              </a:ext>
            </a:extLst>
          </p:cNvPr>
          <p:cNvSpPr txBox="1"/>
          <p:nvPr/>
        </p:nvSpPr>
        <p:spPr>
          <a:xfrm>
            <a:off x="4916773" y="359762"/>
            <a:ext cx="15314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〇〇小学校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〇年△組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学級通信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第　号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□月□日発行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27132AD8-F355-6857-7F01-3130D5E85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DF3D727-7B76-832E-91B8-B100F33DAAA5}"/>
              </a:ext>
            </a:extLst>
          </p:cNvPr>
          <p:cNvSpPr txBox="1"/>
          <p:nvPr/>
        </p:nvSpPr>
        <p:spPr>
          <a:xfrm>
            <a:off x="423344" y="1690243"/>
            <a:ext cx="6058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/>
              <a:t>見出し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A7DE47B-6F43-BD42-1EBA-1FBD51F05C00}"/>
              </a:ext>
            </a:extLst>
          </p:cNvPr>
          <p:cNvSpPr txBox="1"/>
          <p:nvPr/>
        </p:nvSpPr>
        <p:spPr>
          <a:xfrm>
            <a:off x="406544" y="2052451"/>
            <a:ext cx="60585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市立博物館への見学では、　事前学習で立てた　「昔の道具について</a:t>
            </a: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3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つ以上調べよう」という課題に、班ごとで熱心に取り組みました。特に、昔の洗濯板のコーナーでは、　実際に触れる体験ができ、「すごく力がいるね」「今の洗濯機って便利なんだね」と、現代との違いに気づく声が聞かれました。</a:t>
            </a:r>
            <a:endParaRPr kumimoji="0" lang="ja-JP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メモを取る際も、「僕が説明を書くから、君が絵を描いて」と自然と役割分担する姿が見られ、協力して学ぶ力が育ってきていることを実感しました。</a:t>
            </a:r>
            <a:endParaRPr kumimoji="0" lang="ja-JP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帰りのバスでは、「次は違う昔の道具も調べてみたい」など、さらなる探究心も芽生えていました。教室での学習では見られない、生き生きとした表情が印象的でした。</a:t>
            </a: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258E7DE-28D0-5979-1373-03499E9E819F}"/>
              </a:ext>
            </a:extLst>
          </p:cNvPr>
          <p:cNvSpPr/>
          <p:nvPr/>
        </p:nvSpPr>
        <p:spPr>
          <a:xfrm>
            <a:off x="423345" y="3581531"/>
            <a:ext cx="1932867" cy="137646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B5F78A7-93D3-0B0D-A998-AF8022C2E4BF}"/>
              </a:ext>
            </a:extLst>
          </p:cNvPr>
          <p:cNvSpPr/>
          <p:nvPr/>
        </p:nvSpPr>
        <p:spPr>
          <a:xfrm>
            <a:off x="2433022" y="3581104"/>
            <a:ext cx="1932867" cy="137646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DD40826-3F9C-957B-AE60-969BE32C60A3}"/>
              </a:ext>
            </a:extLst>
          </p:cNvPr>
          <p:cNvSpPr/>
          <p:nvPr/>
        </p:nvSpPr>
        <p:spPr>
          <a:xfrm>
            <a:off x="4442699" y="3581104"/>
            <a:ext cx="1932867" cy="137646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8" name="四角形: 1 つの角を切り取る 7">
            <a:extLst>
              <a:ext uri="{FF2B5EF4-FFF2-40B4-BE49-F238E27FC236}">
                <a16:creationId xmlns:a16="http://schemas.microsoft.com/office/drawing/2014/main" id="{70844598-A495-8963-DF4C-41EE769A9AE3}"/>
              </a:ext>
            </a:extLst>
          </p:cNvPr>
          <p:cNvSpPr/>
          <p:nvPr/>
        </p:nvSpPr>
        <p:spPr>
          <a:xfrm>
            <a:off x="421534" y="6977869"/>
            <a:ext cx="2914650" cy="2590800"/>
          </a:xfrm>
          <a:prstGeom prst="snip1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50" kern="100">
                <a:solidFill>
                  <a:srgbClr val="000000"/>
                </a:solidFill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フレーム 8">
            <a:extLst>
              <a:ext uri="{FF2B5EF4-FFF2-40B4-BE49-F238E27FC236}">
                <a16:creationId xmlns:a16="http://schemas.microsoft.com/office/drawing/2014/main" id="{3BEEC16C-6FE7-40EF-9AE3-22640E78B48C}"/>
              </a:ext>
            </a:extLst>
          </p:cNvPr>
          <p:cNvSpPr/>
          <p:nvPr/>
        </p:nvSpPr>
        <p:spPr>
          <a:xfrm>
            <a:off x="3521816" y="6977869"/>
            <a:ext cx="2914650" cy="2590800"/>
          </a:xfrm>
          <a:prstGeom prst="frame">
            <a:avLst>
              <a:gd name="adj1" fmla="val 183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9A9E651-8CE3-083E-5B87-96D59DD8EE57}"/>
              </a:ext>
            </a:extLst>
          </p:cNvPr>
          <p:cNvSpPr txBox="1"/>
          <p:nvPr/>
        </p:nvSpPr>
        <p:spPr>
          <a:xfrm>
            <a:off x="494676" y="7586317"/>
            <a:ext cx="27282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ja-JP" sz="1200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・来週の図工でペットボトルを使用します。おうちにペットボトルがあるご家庭は、子どもに持たせてください。</a:t>
            </a:r>
            <a:endParaRPr lang="ja-JP" altLang="ja-JP" sz="12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r>
              <a:rPr lang="en-US" altLang="ja-JP" sz="1200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ja-JP" sz="12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1200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・運動会の練習が本格的にはじまりました。いつもより多めの水筒と、タオルをもたせてください。よろしくお願いします。</a:t>
            </a:r>
            <a:endParaRPr lang="ja-JP" altLang="ja-JP" sz="12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3E86EF4-0608-50B9-5ED5-ED42ADF82D86}"/>
              </a:ext>
            </a:extLst>
          </p:cNvPr>
          <p:cNvSpPr txBox="1"/>
          <p:nvPr/>
        </p:nvSpPr>
        <p:spPr>
          <a:xfrm>
            <a:off x="439886" y="7127440"/>
            <a:ext cx="28962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お知らせ</a:t>
            </a:r>
            <a:endParaRPr lang="ja-JP" altLang="ja-JP" sz="1600" b="1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5ED4775-1DC2-19F7-4524-14E8A6EF1204}"/>
              </a:ext>
            </a:extLst>
          </p:cNvPr>
          <p:cNvSpPr txBox="1"/>
          <p:nvPr/>
        </p:nvSpPr>
        <p:spPr>
          <a:xfrm>
            <a:off x="3547540" y="7152041"/>
            <a:ext cx="28962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授業参観の日程</a:t>
            </a:r>
            <a:endParaRPr lang="ja-JP" altLang="ja-JP" sz="1600" b="1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34EED3E-DC7B-2273-1452-0A1B71579DE8}"/>
              </a:ext>
            </a:extLst>
          </p:cNvPr>
          <p:cNvSpPr txBox="1"/>
          <p:nvPr/>
        </p:nvSpPr>
        <p:spPr>
          <a:xfrm>
            <a:off x="3615036" y="7572187"/>
            <a:ext cx="27282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ja-JP" sz="12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◆日時：</a:t>
            </a:r>
          </a:p>
          <a:p>
            <a:pPr algn="l"/>
            <a:r>
              <a:rPr lang="ja-JP" altLang="ja-JP" sz="12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・</a:t>
            </a:r>
            <a:r>
              <a:rPr lang="en-US" altLang="ja-JP" sz="12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10</a:t>
            </a:r>
            <a:r>
              <a:rPr lang="ja-JP" altLang="ja-JP" sz="12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月</a:t>
            </a:r>
            <a:r>
              <a:rPr lang="en-US" altLang="ja-JP" sz="12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21</a:t>
            </a:r>
            <a:r>
              <a:rPr lang="ja-JP" altLang="ja-JP" sz="12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日（月）</a:t>
            </a:r>
            <a:r>
              <a:rPr lang="en-US" altLang="ja-JP" sz="12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13:45</a:t>
            </a:r>
            <a:r>
              <a:rPr lang="ja-JP" altLang="ja-JP" sz="12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～</a:t>
            </a:r>
            <a:r>
              <a:rPr lang="en-US" altLang="ja-JP" sz="12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14:30</a:t>
            </a:r>
            <a:endParaRPr lang="ja-JP" altLang="ja-JP" sz="12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12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◆内容：</a:t>
            </a:r>
          </a:p>
          <a:p>
            <a:pPr algn="l"/>
            <a:r>
              <a:rPr lang="ja-JP" altLang="ja-JP" sz="12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・国語の授業</a:t>
            </a:r>
          </a:p>
          <a:p>
            <a:pPr algn="l"/>
            <a:r>
              <a:rPr lang="ja-JP" altLang="ja-JP" sz="12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「読み取ったことを伝え合おう」</a:t>
            </a:r>
          </a:p>
          <a:p>
            <a:pPr algn="l"/>
            <a:r>
              <a:rPr lang="ja-JP" altLang="ja-JP" sz="12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◆駐車場：</a:t>
            </a:r>
          </a:p>
          <a:p>
            <a:pPr algn="l"/>
            <a:r>
              <a:rPr lang="ja-JP" altLang="ja-JP" sz="12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・グラウンドをご利用ください</a:t>
            </a:r>
            <a:endParaRPr lang="en-US" altLang="ja-JP" sz="12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endParaRPr lang="ja-JP" altLang="ja-JP" sz="12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12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※写真撮影禁止</a:t>
            </a:r>
          </a:p>
          <a:p>
            <a:pPr algn="l"/>
            <a:r>
              <a:rPr lang="ja-JP" altLang="ja-JP" sz="12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※うわばきをご持参ください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C7E1090-DD7C-A64D-2F29-1F06175937FD}"/>
              </a:ext>
            </a:extLst>
          </p:cNvPr>
          <p:cNvSpPr txBox="1"/>
          <p:nvPr/>
        </p:nvSpPr>
        <p:spPr>
          <a:xfrm>
            <a:off x="410734" y="5129695"/>
            <a:ext cx="6058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/>
              <a:t>見出し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0A079C0-15B7-0B87-AEFF-A071EE5B0648}"/>
              </a:ext>
            </a:extLst>
          </p:cNvPr>
          <p:cNvSpPr txBox="1"/>
          <p:nvPr/>
        </p:nvSpPr>
        <p:spPr>
          <a:xfrm>
            <a:off x="393934" y="5446933"/>
            <a:ext cx="60585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最近のみなさんを見ていて、とても心に残る場面がありました。</a:t>
            </a:r>
          </a:p>
          <a:p>
            <a:pPr algn="just"/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先日の算数で学習した「速さの単位換算」。休み時間、自主的に集まって「ホワイトボードで解き方を整理しよう」と提案した田中さん。</a:t>
            </a:r>
          </a:p>
          <a:p>
            <a:pPr algn="just"/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「自足と分速の関係って、こうじゃない？」「あ、その考え方いいね。じゃあ秒速は…」</a:t>
            </a:r>
          </a:p>
          <a:p>
            <a:pPr algn="just"/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と互いの考えを出し合い、図を描いて説明し、粘り強く取り組む姿勢・難しい問題に出会ったとき、あきらめずに考えを抜く力・仲間と協力して解決する姿勢、とても素敵だなと思って見ていました。</a:t>
            </a:r>
            <a:endParaRPr lang="en-US" alt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1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仲間と協力して取り組む姿勢、これからも大切にしていきたいですね。</a:t>
            </a:r>
            <a:endParaRPr lang="ja-JP" alt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144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425</Words>
  <Application>Microsoft Office PowerPoint</Application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2024-10-22T12:48:32Z</dcterms:created>
  <dcterms:modified xsi:type="dcterms:W3CDTF">2024-10-22T12:48:36Z</dcterms:modified>
</cp:coreProperties>
</file>