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</p:sldIdLst>
  <p:sldSz cx="10972800" cy="8229600" type="B4JIS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346836"/>
            <a:ext cx="932688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22446"/>
            <a:ext cx="82296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88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09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1" y="438150"/>
            <a:ext cx="2366010" cy="697420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1" y="438150"/>
            <a:ext cx="6960870" cy="697420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3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31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6" y="2051688"/>
            <a:ext cx="946404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6" y="5507358"/>
            <a:ext cx="946404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/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65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2190750"/>
            <a:ext cx="4663440" cy="52216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2190750"/>
            <a:ext cx="4663440" cy="52216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54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438152"/>
            <a:ext cx="9464040" cy="159067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2017396"/>
            <a:ext cx="4642008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3006090"/>
            <a:ext cx="4642008" cy="44215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1" y="2017396"/>
            <a:ext cx="4664869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1" y="3006090"/>
            <a:ext cx="4664869" cy="44215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80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69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548640"/>
            <a:ext cx="353901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1184912"/>
            <a:ext cx="555498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2468880"/>
            <a:ext cx="353901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548640"/>
            <a:ext cx="353901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1184912"/>
            <a:ext cx="555498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2468880"/>
            <a:ext cx="353901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94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438152"/>
            <a:ext cx="946404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2190750"/>
            <a:ext cx="946404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7627622"/>
            <a:ext cx="246888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66021-5CFB-403E-B216-1B78AEA61B2B}" type="datetimeFigureOut">
              <a:rPr kumimoji="1" lang="ja-JP" altLang="en-US" smtClean="0"/>
              <a:t>2024/10/22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7627622"/>
            <a:ext cx="370332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7627622"/>
            <a:ext cx="246888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0DE86-C5C1-4FD5-BBF6-E64813114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87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kumimoji="1"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C3F98D0-81D3-37C2-FD30-877F6AA4F875}"/>
              </a:ext>
            </a:extLst>
          </p:cNvPr>
          <p:cNvSpPr/>
          <p:nvPr/>
        </p:nvSpPr>
        <p:spPr>
          <a:xfrm>
            <a:off x="357980" y="225645"/>
            <a:ext cx="4600856" cy="1046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95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9C2330-A337-CEDA-7977-499C6B7F5689}"/>
              </a:ext>
            </a:extLst>
          </p:cNvPr>
          <p:cNvSpPr txBox="1"/>
          <p:nvPr/>
        </p:nvSpPr>
        <p:spPr>
          <a:xfrm>
            <a:off x="357980" y="441526"/>
            <a:ext cx="4726116" cy="654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56" dirty="0"/>
              <a:t>通信タイトル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9AFFB3B-0C0D-B514-CD0A-06891C15B333}"/>
              </a:ext>
            </a:extLst>
          </p:cNvPr>
          <p:cNvSpPr/>
          <p:nvPr/>
        </p:nvSpPr>
        <p:spPr>
          <a:xfrm>
            <a:off x="4958836" y="225644"/>
            <a:ext cx="1272319" cy="1046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95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C94F63C-22B4-6685-546D-73C9F8FB6178}"/>
              </a:ext>
            </a:extLst>
          </p:cNvPr>
          <p:cNvSpPr txBox="1"/>
          <p:nvPr/>
        </p:nvSpPr>
        <p:spPr>
          <a:xfrm>
            <a:off x="4958836" y="275457"/>
            <a:ext cx="1272319" cy="98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63" dirty="0"/>
              <a:t>〇〇小学校</a:t>
            </a:r>
            <a:endParaRPr kumimoji="1" lang="en-US" altLang="ja-JP" sz="1163" dirty="0"/>
          </a:p>
          <a:p>
            <a:pPr algn="ctr"/>
            <a:r>
              <a:rPr kumimoji="1" lang="ja-JP" altLang="en-US" sz="1163" dirty="0"/>
              <a:t>〇年△組</a:t>
            </a:r>
            <a:endParaRPr kumimoji="1" lang="en-US" altLang="ja-JP" sz="1163" dirty="0"/>
          </a:p>
          <a:p>
            <a:pPr algn="ctr"/>
            <a:r>
              <a:rPr kumimoji="1" lang="ja-JP" altLang="en-US" sz="1163" dirty="0"/>
              <a:t>学級通信</a:t>
            </a:r>
            <a:endParaRPr kumimoji="1" lang="en-US" altLang="ja-JP" sz="1163" dirty="0"/>
          </a:p>
          <a:p>
            <a:pPr algn="ctr"/>
            <a:r>
              <a:rPr kumimoji="1" lang="ja-JP" altLang="en-US" sz="1163" dirty="0"/>
              <a:t>第　号</a:t>
            </a:r>
            <a:endParaRPr kumimoji="1" lang="en-US" altLang="ja-JP" sz="1163" dirty="0"/>
          </a:p>
          <a:p>
            <a:pPr algn="ctr"/>
            <a:r>
              <a:rPr kumimoji="1" lang="ja-JP" altLang="en-US" sz="1163" dirty="0"/>
              <a:t>□月□日発行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CF78FEF-A7F7-3B3C-DF99-F474C46A98F7}"/>
              </a:ext>
            </a:extLst>
          </p:cNvPr>
          <p:cNvSpPr txBox="1"/>
          <p:nvPr/>
        </p:nvSpPr>
        <p:spPr>
          <a:xfrm>
            <a:off x="375075" y="1420153"/>
            <a:ext cx="5981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/>
              <a:t>見出し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68B471-70EB-ADE0-E398-B059FA89CD07}"/>
              </a:ext>
            </a:extLst>
          </p:cNvPr>
          <p:cNvSpPr txBox="1"/>
          <p:nvPr/>
        </p:nvSpPr>
        <p:spPr>
          <a:xfrm>
            <a:off x="357981" y="1863071"/>
            <a:ext cx="601553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市立博物館への見学では、　事前学習で立てた　「昔の道具について</a:t>
            </a:r>
            <a:r>
              <a:rPr lang="en-US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つ以上調べよう」という課題に、班ごとで熱心に取り組みました。特に、昔の洗濯板のコーナーでは、　実際に触れる体験ができ、「すごく力がいるね」「今の洗濯機って便利なんだね」と、現代との違いに気づく声が聞かれました。子どもたちは、当時の人々の知恵と工夫に感心しながら、一つ一つの展示物を真剣なまなざしで観察していました。</a:t>
            </a:r>
          </a:p>
          <a:p>
            <a:pPr algn="just"/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メモを取る際も、「僕が説明を書くから、君が絵を描いて」と自然と役割分担する姿が見られ、協力して学ぶ力が育ってきていることを実感しました。中でも印象的だったのは、田中君が「この絵上手だね。僕の説明に合うように書いてくれてありがとう」と声をかけている場面でした。</a:t>
            </a:r>
          </a:p>
          <a:p>
            <a:pPr algn="just"/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昼食時には「昔の人って大変だったけど、すごく工夫してたんだね」「おばあちゃんの家にも似たような道具があったよ」と、班を超えて活発な意見交換が行われていました。</a:t>
            </a:r>
            <a:endParaRPr lang="en-US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帰</a:t>
            </a:r>
            <a:r>
              <a:rPr lang="ja-JP" altLang="ja-JP" sz="11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りのバスでは、「次は違う昔の道具も調べてみたい」「家族にインタビューしてみよう」など、さらなる探究心も芽生えていました。教室での学習では見られない、生き生きとした表情が印象的でした。この校外学習での発見や気付きを、これからの学習にも生かしていってほしいと思います。</a:t>
            </a:r>
          </a:p>
          <a:p>
            <a:pPr algn="just"/>
            <a:endParaRPr lang="ja-JP" alt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27132AD8-F355-6857-7F01-3130D5E85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693" y="36528"/>
            <a:ext cx="153480" cy="306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5966" tIns="37983" rIns="75966" bIns="37983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495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4C493B8-F3C1-08C6-0672-4BDE0D632191}"/>
              </a:ext>
            </a:extLst>
          </p:cNvPr>
          <p:cNvSpPr txBox="1"/>
          <p:nvPr/>
        </p:nvSpPr>
        <p:spPr>
          <a:xfrm>
            <a:off x="6553967" y="290718"/>
            <a:ext cx="3542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/>
              <a:t>見出し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EB3A5EB-76BF-E791-EECA-B21D98145940}"/>
              </a:ext>
            </a:extLst>
          </p:cNvPr>
          <p:cNvSpPr txBox="1"/>
          <p:nvPr/>
        </p:nvSpPr>
        <p:spPr>
          <a:xfrm>
            <a:off x="6540009" y="591629"/>
            <a:ext cx="4188012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96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市立博物館への見学では、　事前学習で立てた　「昔の道具について</a:t>
            </a:r>
            <a:r>
              <a:rPr lang="en-US" altLang="ja-JP" sz="1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つ以上調べよう」という課題に、班ごとで熱心に取り組みました。特に、昔の洗濯板のコーナーでは、　実際に触れる体験ができ、「すごく力がいるね」「今の洗濯機って便利なんだね」と、現代との違いに気づく声が聞かれました。</a:t>
            </a:r>
            <a:endParaRPr lang="ja-JP" altLang="en-US" sz="1100" dirty="0"/>
          </a:p>
          <a:p>
            <a:pPr defTabSz="7596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メモを取る際も、「僕が説明を書くから、君が絵を描いて」と自然と役割分担する姿が見られ、協力して学ぶ力が育ってきていることを実感しました。</a:t>
            </a:r>
            <a:endParaRPr lang="ja-JP" altLang="en-US" sz="1100" dirty="0"/>
          </a:p>
          <a:p>
            <a:pPr defTabSz="75968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帰りのバスでは、「次は違う昔の道具も調べてみたい」など、さらなる探究心も芽生えていました。教室での学習では見られない、生き生きとした表情が印象的でした。</a:t>
            </a:r>
            <a:endParaRPr lang="ja-JP" altLang="en-US" sz="1100" dirty="0">
              <a:latin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CE59827-5241-934F-1A0D-8293975BC9FB}"/>
              </a:ext>
            </a:extLst>
          </p:cNvPr>
          <p:cNvSpPr/>
          <p:nvPr/>
        </p:nvSpPr>
        <p:spPr>
          <a:xfrm>
            <a:off x="6649940" y="2636658"/>
            <a:ext cx="1869995" cy="116580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95" dirty="0"/>
              <a:t>写真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77A84240-45E1-43BA-59A0-CBBF006A096B}"/>
              </a:ext>
            </a:extLst>
          </p:cNvPr>
          <p:cNvSpPr/>
          <p:nvPr/>
        </p:nvSpPr>
        <p:spPr>
          <a:xfrm>
            <a:off x="6615165" y="4056631"/>
            <a:ext cx="4112855" cy="124261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95"/>
          </a:p>
        </p:txBody>
      </p:sp>
      <p:sp>
        <p:nvSpPr>
          <p:cNvPr id="23" name="テキスト ボックス 4">
            <a:extLst>
              <a:ext uri="{FF2B5EF4-FFF2-40B4-BE49-F238E27FC236}">
                <a16:creationId xmlns:a16="http://schemas.microsoft.com/office/drawing/2014/main" id="{A1204AD5-82FC-1259-2841-90923D0F8966}"/>
              </a:ext>
            </a:extLst>
          </p:cNvPr>
          <p:cNvSpPr txBox="1"/>
          <p:nvPr/>
        </p:nvSpPr>
        <p:spPr>
          <a:xfrm>
            <a:off x="6634476" y="4133434"/>
            <a:ext cx="4188012" cy="116580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75966" tIns="37983" rIns="75966" bIns="3798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b="1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お知らせ</a:t>
            </a:r>
            <a:endParaRPr lang="en-US" altLang="ja-JP" sz="1100" kern="100" dirty="0">
              <a:solidFill>
                <a:srgbClr val="00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・来週の図工でペットボトルを使用します。おうちにペットボトルがあるご家庭は、子どもに持たせてください。</a:t>
            </a:r>
            <a:endParaRPr lang="en-US" altLang="ja-JP" sz="1100" kern="100" dirty="0">
              <a:solidFill>
                <a:srgbClr val="00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endParaRPr lang="ja-JP" altLang="en-US" sz="11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・運動会の練習が本格的にはじまりました。いつもより多めの水筒と、タオルをもたせてください。よろしくお願いします。</a:t>
            </a:r>
            <a:endParaRPr lang="ja-JP" altLang="en-US" sz="11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0171740-BA45-7C06-9AF9-BAF628C12BD3}"/>
              </a:ext>
            </a:extLst>
          </p:cNvPr>
          <p:cNvSpPr/>
          <p:nvPr/>
        </p:nvSpPr>
        <p:spPr>
          <a:xfrm>
            <a:off x="8809379" y="2636658"/>
            <a:ext cx="1869995" cy="116580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95" dirty="0"/>
              <a:t>写真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4F105D5-D85C-F8D6-B1E0-238823337262}"/>
              </a:ext>
            </a:extLst>
          </p:cNvPr>
          <p:cNvSpPr/>
          <p:nvPr/>
        </p:nvSpPr>
        <p:spPr>
          <a:xfrm>
            <a:off x="450188" y="4684977"/>
            <a:ext cx="2867194" cy="186948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95" dirty="0"/>
              <a:t>写真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38A095E-05F2-8805-81F0-FB5F0B6C3F0A}"/>
              </a:ext>
            </a:extLst>
          </p:cNvPr>
          <p:cNvSpPr/>
          <p:nvPr/>
        </p:nvSpPr>
        <p:spPr>
          <a:xfrm>
            <a:off x="3412893" y="4682213"/>
            <a:ext cx="2867194" cy="186948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95" dirty="0"/>
              <a:t>写真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7A063B-DE76-19E9-7E1B-C951F75B32CF}"/>
              </a:ext>
            </a:extLst>
          </p:cNvPr>
          <p:cNvSpPr/>
          <p:nvPr/>
        </p:nvSpPr>
        <p:spPr>
          <a:xfrm>
            <a:off x="450188" y="6684947"/>
            <a:ext cx="1869995" cy="116580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95" dirty="0"/>
              <a:t>写真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AE4E2CBD-F7E7-AC61-3E1D-47CD02CF6325}"/>
              </a:ext>
            </a:extLst>
          </p:cNvPr>
          <p:cNvSpPr/>
          <p:nvPr/>
        </p:nvSpPr>
        <p:spPr>
          <a:xfrm>
            <a:off x="2439795" y="6684947"/>
            <a:ext cx="1869995" cy="116580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95" dirty="0"/>
              <a:t>写真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2E570A0-CC9C-A8A9-4AB9-1E9AFE6841C8}"/>
              </a:ext>
            </a:extLst>
          </p:cNvPr>
          <p:cNvSpPr/>
          <p:nvPr/>
        </p:nvSpPr>
        <p:spPr>
          <a:xfrm>
            <a:off x="4410092" y="6684029"/>
            <a:ext cx="1869995" cy="116580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95" dirty="0"/>
              <a:t>写真</a:t>
            </a:r>
          </a:p>
        </p:txBody>
      </p:sp>
      <p:sp>
        <p:nvSpPr>
          <p:cNvPr id="27" name="ブローチ 26">
            <a:extLst>
              <a:ext uri="{FF2B5EF4-FFF2-40B4-BE49-F238E27FC236}">
                <a16:creationId xmlns:a16="http://schemas.microsoft.com/office/drawing/2014/main" id="{1E379127-D7C3-CF1C-5932-CF366D0EC8B3}"/>
              </a:ext>
            </a:extLst>
          </p:cNvPr>
          <p:cNvSpPr/>
          <p:nvPr/>
        </p:nvSpPr>
        <p:spPr>
          <a:xfrm>
            <a:off x="6663012" y="5389889"/>
            <a:ext cx="1985688" cy="2486025"/>
          </a:xfrm>
          <a:prstGeom prst="plaqu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8" name="フレーム 27">
            <a:extLst>
              <a:ext uri="{FF2B5EF4-FFF2-40B4-BE49-F238E27FC236}">
                <a16:creationId xmlns:a16="http://schemas.microsoft.com/office/drawing/2014/main" id="{753D2F35-45AF-E540-309A-25B28FB1B59D}"/>
              </a:ext>
            </a:extLst>
          </p:cNvPr>
          <p:cNvSpPr/>
          <p:nvPr/>
        </p:nvSpPr>
        <p:spPr>
          <a:xfrm>
            <a:off x="8764849" y="5366076"/>
            <a:ext cx="1990725" cy="2533650"/>
          </a:xfrm>
          <a:prstGeom prst="frame">
            <a:avLst>
              <a:gd name="adj1" fmla="val 275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9" name="テキスト ボックス 4">
            <a:extLst>
              <a:ext uri="{FF2B5EF4-FFF2-40B4-BE49-F238E27FC236}">
                <a16:creationId xmlns:a16="http://schemas.microsoft.com/office/drawing/2014/main" id="{F4FC19CA-9E28-C327-8C7E-0CCC5589D177}"/>
              </a:ext>
            </a:extLst>
          </p:cNvPr>
          <p:cNvSpPr txBox="1"/>
          <p:nvPr/>
        </p:nvSpPr>
        <p:spPr>
          <a:xfrm>
            <a:off x="6663012" y="5643640"/>
            <a:ext cx="1970298" cy="199433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75966" tIns="37983" rIns="75966" bIns="3798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b="1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来週の給食当番</a:t>
            </a:r>
            <a:endParaRPr lang="en-US" altLang="ja-JP" sz="1100" b="1" kern="10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ctr"/>
            <a:endParaRPr lang="en-US" altLang="ja-JP" sz="1100" kern="100" dirty="0">
              <a:solidFill>
                <a:srgbClr val="00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来週〇月△日～の給食当番は、</a:t>
            </a:r>
            <a:endParaRPr lang="en-US" altLang="ja-JP" sz="1100" kern="100" dirty="0">
              <a:solidFill>
                <a:srgbClr val="00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endParaRPr lang="en-US" altLang="ja-JP" sz="1100" kern="100" dirty="0">
              <a:solidFill>
                <a:srgbClr val="00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endParaRPr lang="en-US" altLang="ja-JP" sz="1100" kern="100" dirty="0">
              <a:solidFill>
                <a:srgbClr val="00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出席番号</a:t>
            </a:r>
            <a:r>
              <a:rPr lang="en-US" altLang="ja-JP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11</a:t>
            </a:r>
            <a:r>
              <a:rPr lang="ja-JP" altLang="en-US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番～</a:t>
            </a:r>
            <a:r>
              <a:rPr lang="en-US" altLang="ja-JP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20</a:t>
            </a:r>
            <a:r>
              <a:rPr lang="ja-JP" altLang="en-US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番</a:t>
            </a:r>
            <a:endParaRPr lang="en-US" altLang="ja-JP" sz="1100" kern="100" dirty="0">
              <a:solidFill>
                <a:srgbClr val="00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endParaRPr lang="en-US" altLang="ja-JP" sz="1100" kern="100" dirty="0">
              <a:solidFill>
                <a:srgbClr val="00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です。</a:t>
            </a:r>
            <a:endParaRPr lang="en-US" altLang="ja-JP" sz="1100" kern="100" dirty="0">
              <a:solidFill>
                <a:srgbClr val="00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endParaRPr lang="en-US" altLang="ja-JP" sz="1100" kern="100" dirty="0">
              <a:solidFill>
                <a:srgbClr val="00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マスク忘れのないよう、準備をお願いします。</a:t>
            </a:r>
            <a:endParaRPr lang="ja-JP" altLang="en-US" sz="11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0" name="テキスト ボックス 4">
            <a:extLst>
              <a:ext uri="{FF2B5EF4-FFF2-40B4-BE49-F238E27FC236}">
                <a16:creationId xmlns:a16="http://schemas.microsoft.com/office/drawing/2014/main" id="{804426AA-2F6C-C168-4FB6-6AD740BD3240}"/>
              </a:ext>
            </a:extLst>
          </p:cNvPr>
          <p:cNvSpPr txBox="1"/>
          <p:nvPr/>
        </p:nvSpPr>
        <p:spPr>
          <a:xfrm>
            <a:off x="8788399" y="5478540"/>
            <a:ext cx="1990725" cy="24211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75966" tIns="37983" rIns="75966" bIns="3798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100" b="1" kern="1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参観ありがとうございました</a:t>
            </a:r>
            <a:endParaRPr lang="en-US" altLang="ja-JP" sz="1100" b="1" kern="10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altLang="ja-JP" sz="1100" kern="100" dirty="0">
              <a:solidFill>
                <a:srgbClr val="00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ja-JP" altLang="en-US" sz="1100" kern="1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先日は、お忙しい中、授業参観委お越しいただき、誠にありがとうございました。子どもたちも保護者の皆様の温かい眼差しを感じ、いつもいじょうに生き生きと学習に取り組む姿が見られました。</a:t>
            </a:r>
            <a:endParaRPr lang="ja-JP" altLang="en-US" sz="11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144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626</Words>
  <Application>Microsoft Office PowerPoint</Application>
  <PresentationFormat>B4 (JIS) 257x364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2024-10-22T12:49:16Z</dcterms:created>
  <dcterms:modified xsi:type="dcterms:W3CDTF">2024-10-22T12:49:20Z</dcterms:modified>
</cp:coreProperties>
</file>